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98" r:id="rId2"/>
    <p:sldId id="347" r:id="rId3"/>
    <p:sldId id="350" r:id="rId4"/>
    <p:sldId id="348" r:id="rId5"/>
    <p:sldId id="302" r:id="rId6"/>
    <p:sldId id="349" r:id="rId7"/>
    <p:sldId id="284" r:id="rId8"/>
  </p:sldIdLst>
  <p:sldSz cx="12192000" cy="6858000"/>
  <p:notesSz cx="6669088" cy="9926638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BF0"/>
    <a:srgbClr val="E8E1EA"/>
    <a:srgbClr val="E4DFE8"/>
    <a:srgbClr val="EBE8ED"/>
    <a:srgbClr val="E3DDE7"/>
    <a:srgbClr val="E2DDEA"/>
    <a:srgbClr val="D3CBDE"/>
    <a:srgbClr val="B0AEC0"/>
    <a:srgbClr val="B2B2B2"/>
    <a:srgbClr val="202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30" y="102"/>
      </p:cViewPr>
      <p:guideLst>
        <p:guide orient="horz" pos="2160"/>
        <p:guide pos="3834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809" cy="498040"/>
          </a:xfrm>
          <a:prstGeom prst="rect">
            <a:avLst/>
          </a:prstGeom>
        </p:spPr>
        <p:txBody>
          <a:bodyPr vert="horz" lIns="87517" tIns="43759" rIns="87517" bIns="4375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438" y="0"/>
            <a:ext cx="2889809" cy="498040"/>
          </a:xfrm>
          <a:prstGeom prst="rect">
            <a:avLst/>
          </a:prstGeom>
        </p:spPr>
        <p:txBody>
          <a:bodyPr vert="horz" lIns="87517" tIns="43759" rIns="87517" bIns="43759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291"/>
            <a:ext cx="2889809" cy="498039"/>
          </a:xfrm>
          <a:prstGeom prst="rect">
            <a:avLst/>
          </a:prstGeom>
        </p:spPr>
        <p:txBody>
          <a:bodyPr vert="horz" lIns="87517" tIns="43759" rIns="87517" bIns="4375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438" y="9428291"/>
            <a:ext cx="2889809" cy="498039"/>
          </a:xfrm>
          <a:prstGeom prst="rect">
            <a:avLst/>
          </a:prstGeom>
        </p:spPr>
        <p:txBody>
          <a:bodyPr vert="horz" lIns="87517" tIns="43759" rIns="87517" bIns="43759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690" cy="497333"/>
          </a:xfrm>
          <a:prstGeom prst="rect">
            <a:avLst/>
          </a:prstGeom>
        </p:spPr>
        <p:txBody>
          <a:bodyPr vert="horz" lIns="87517" tIns="43759" rIns="87517" bIns="43759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3777908" y="1"/>
            <a:ext cx="2889689" cy="497333"/>
          </a:xfrm>
          <a:prstGeom prst="rect">
            <a:avLst/>
          </a:prstGeom>
        </p:spPr>
        <p:txBody>
          <a:bodyPr vert="horz" lIns="87517" tIns="43759" rIns="87517" bIns="43759" rtlCol="0"/>
          <a:lstStyle>
            <a:lvl1pPr algn="r">
              <a:defRPr sz="1100"/>
            </a:lvl1pPr>
          </a:lstStyle>
          <a:p>
            <a:fld id="{D6C8D182-E4C8-4120-9249-FC9774456FFA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3587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7517" tIns="43759" rIns="87517" bIns="43759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667654" y="4777782"/>
            <a:ext cx="5335270" cy="3907834"/>
          </a:xfrm>
          <a:prstGeom prst="rect">
            <a:avLst/>
          </a:prstGeom>
        </p:spPr>
        <p:txBody>
          <a:bodyPr vert="horz" lIns="87517" tIns="43759" rIns="87517" bIns="4375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305"/>
            <a:ext cx="2889690" cy="497333"/>
          </a:xfrm>
          <a:prstGeom prst="rect">
            <a:avLst/>
          </a:prstGeom>
        </p:spPr>
        <p:txBody>
          <a:bodyPr vert="horz" lIns="87517" tIns="43759" rIns="87517" bIns="43759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908" y="9429305"/>
            <a:ext cx="2889689" cy="497333"/>
          </a:xfrm>
          <a:prstGeom prst="rect">
            <a:avLst/>
          </a:prstGeom>
        </p:spPr>
        <p:txBody>
          <a:bodyPr vert="horz" lIns="87517" tIns="43759" rIns="87517" bIns="43759" rtlCol="0" anchor="b"/>
          <a:lstStyle>
            <a:lvl1pPr algn="r">
              <a:defRPr sz="1100"/>
            </a:lvl1pPr>
          </a:lstStyle>
          <a:p>
            <a:fld id="{85D0DACE-38E0-42D2-9336-2B707D34BC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4/11/2024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 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  <a:t>4/11/2024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  <a:t>4/11/2024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hyperlink" Target="https://disk.yandex.ru/d/NNHCxmWTH0o1TQ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2.jpeg"/><Relationship Id="rId5" Type="http://schemas.openxmlformats.org/officeDocument/2006/relationships/image" Target="../media/image4.png"/><Relationship Id="rId10" Type="http://schemas.openxmlformats.org/officeDocument/2006/relationships/image" Target="../media/image11.jpeg"/><Relationship Id="rId4" Type="http://schemas.openxmlformats.org/officeDocument/2006/relationships/image" Target="../media/image3.png"/><Relationship Id="rId9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B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5A0EA9-54A7-A6AA-C2CA-07AB8923D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одзаголовок 5">
            <a:extLst>
              <a:ext uri="{FF2B5EF4-FFF2-40B4-BE49-F238E27FC236}">
                <a16:creationId xmlns:a16="http://schemas.microsoft.com/office/drawing/2014/main" id="{5BDCFB1F-72C7-B835-8361-CF20AA8F9C60}"/>
              </a:ext>
            </a:extLst>
          </p:cNvPr>
          <p:cNvSpPr>
            <a:spLocks noGrp="1"/>
          </p:cNvSpPr>
          <p:nvPr/>
        </p:nvSpPr>
        <p:spPr>
          <a:xfrm>
            <a:off x="352147" y="2001761"/>
            <a:ext cx="11487705" cy="4665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Профилактика финансового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кибермошенничества в Кузбассе</a:t>
            </a:r>
          </a:p>
          <a:p>
            <a:pPr algn="ctr" fontAlgn="base">
              <a:lnSpc>
                <a:spcPct val="100000"/>
              </a:lnSpc>
              <a:spcBef>
                <a:spcPts val="0"/>
              </a:spcBef>
            </a:pPr>
            <a:endParaRPr lang="ru-RU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Сычева-Передеро Ольга Валерьевна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Руководитель РЦФГК,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Федеральный эксперт АРФГ, 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к.э.н., доцент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E-mail</a:t>
            </a:r>
            <a:r>
              <a:rPr lang="ru-RU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n-US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ovs-p@mail.ru</a:t>
            </a:r>
            <a:endParaRPr lang="ru-RU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sz="1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18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11 апреля 2024 года</a:t>
            </a:r>
            <a:br>
              <a:rPr lang="ru-RU" sz="18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ru-RU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rgbClr val="11121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rgbClr val="11121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rgbClr val="11121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Изображение 1" descr="минфин прозрачный">
            <a:extLst>
              <a:ext uri="{FF2B5EF4-FFF2-40B4-BE49-F238E27FC236}">
                <a16:creationId xmlns:a16="http://schemas.microsoft.com/office/drawing/2014/main" id="{95A1D68C-DD4B-C55A-FE71-3A9C77692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422" y="323279"/>
            <a:ext cx="582295" cy="1056005"/>
          </a:xfrm>
          <a:prstGeom prst="rect">
            <a:avLst/>
          </a:prstGeom>
        </p:spPr>
      </p:pic>
      <p:pic>
        <p:nvPicPr>
          <p:cNvPr id="7" name="Изображение 6" descr="Безымянный-4">
            <a:extLst>
              <a:ext uri="{FF2B5EF4-FFF2-40B4-BE49-F238E27FC236}">
                <a16:creationId xmlns:a16="http://schemas.microsoft.com/office/drawing/2014/main" id="{7A422EF2-4FF1-7F48-A143-6FFF17DDB2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199" y="365190"/>
            <a:ext cx="739775" cy="972185"/>
          </a:xfrm>
          <a:prstGeom prst="rect">
            <a:avLst/>
          </a:prstGeom>
        </p:spPr>
      </p:pic>
      <p:pic>
        <p:nvPicPr>
          <p:cNvPr id="17" name="Изображение 16" descr="рцфгк">
            <a:extLst>
              <a:ext uri="{FF2B5EF4-FFF2-40B4-BE49-F238E27FC236}">
                <a16:creationId xmlns:a16="http://schemas.microsoft.com/office/drawing/2014/main" id="{953BA725-E6D7-EEA0-EDDA-756C947F91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303" y="467986"/>
            <a:ext cx="883285" cy="839470"/>
          </a:xfrm>
          <a:prstGeom prst="rect">
            <a:avLst/>
          </a:prstGeom>
        </p:spPr>
      </p:pic>
      <p:pic>
        <p:nvPicPr>
          <p:cNvPr id="18" name="Изображение 17" descr="photo">
            <a:extLst>
              <a:ext uri="{FF2B5EF4-FFF2-40B4-BE49-F238E27FC236}">
                <a16:creationId xmlns:a16="http://schemas.microsoft.com/office/drawing/2014/main" id="{F4EF4E38-653E-1F73-CD04-418841CAB3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1506" y="388411"/>
            <a:ext cx="1122045" cy="899160"/>
          </a:xfrm>
          <a:prstGeom prst="rect">
            <a:avLst/>
          </a:prstGeom>
        </p:spPr>
      </p:pic>
      <p:pic>
        <p:nvPicPr>
          <p:cNvPr id="26" name="Изображение 25" descr="Безымянный-1">
            <a:extLst>
              <a:ext uri="{FF2B5EF4-FFF2-40B4-BE49-F238E27FC236}">
                <a16:creationId xmlns:a16="http://schemas.microsoft.com/office/drawing/2014/main" id="{1CBF0648-7225-3B94-56AF-6871161840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5525" y="443293"/>
            <a:ext cx="1137920" cy="81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90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B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5A0EA9-54A7-A6AA-C2CA-07AB8923D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одзаголовок 5">
            <a:extLst>
              <a:ext uri="{FF2B5EF4-FFF2-40B4-BE49-F238E27FC236}">
                <a16:creationId xmlns:a16="http://schemas.microsoft.com/office/drawing/2014/main" id="{5BDCFB1F-72C7-B835-8361-CF20AA8F9C60}"/>
              </a:ext>
            </a:extLst>
          </p:cNvPr>
          <p:cNvSpPr>
            <a:spLocks noGrp="1"/>
          </p:cNvSpPr>
          <p:nvPr/>
        </p:nvSpPr>
        <p:spPr>
          <a:xfrm>
            <a:off x="352199" y="1804219"/>
            <a:ext cx="11487705" cy="4665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b="1" i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Финансовое кибермошенничество </a:t>
            </a:r>
            <a:r>
              <a:rPr lang="ru-RU" b="0" i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— это одна из самых распространенных и опасных форм преступлений в современном мире. Оно может нанести серьезный ущерб не только отдельным гражданам и организациям, но и всей экономике страны</a:t>
            </a:r>
            <a:r>
              <a:rPr lang="ru-RU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endParaRPr lang="ru-RU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ru-RU" sz="2200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Кибермошенники</a:t>
            </a:r>
            <a:r>
              <a:rPr lang="ru-RU" sz="2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похитили у Россиян </a:t>
            </a:r>
            <a:r>
              <a:rPr lang="ru-RU" sz="22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15,8 млрд. рублей </a:t>
            </a:r>
            <a:r>
              <a:rPr lang="ru-RU" sz="2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2023 году</a:t>
            </a:r>
          </a:p>
          <a:p>
            <a:pPr algn="ctr"/>
            <a:r>
              <a:rPr lang="ru-RU" sz="2200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Кибермошенники</a:t>
            </a:r>
            <a:r>
              <a:rPr lang="ru-RU" sz="2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похитили у Кузбассовцев </a:t>
            </a:r>
            <a:r>
              <a:rPr lang="ru-RU" sz="22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2,4 млрд. рублей </a:t>
            </a:r>
            <a:r>
              <a:rPr lang="ru-RU" sz="2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2023 году!</a:t>
            </a:r>
            <a:endParaRPr lang="ru-RU" sz="2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Проблема стоит очень остро!</a:t>
            </a:r>
            <a:endParaRPr lang="ru-RU" sz="1800" dirty="0">
              <a:solidFill>
                <a:srgbClr val="11121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rgbClr val="11121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rgbClr val="11121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Изображение 1" descr="минфин прозрачный">
            <a:extLst>
              <a:ext uri="{FF2B5EF4-FFF2-40B4-BE49-F238E27FC236}">
                <a16:creationId xmlns:a16="http://schemas.microsoft.com/office/drawing/2014/main" id="{95A1D68C-DD4B-C55A-FE71-3A9C77692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422" y="323279"/>
            <a:ext cx="582295" cy="1056005"/>
          </a:xfrm>
          <a:prstGeom prst="rect">
            <a:avLst/>
          </a:prstGeom>
        </p:spPr>
      </p:pic>
      <p:pic>
        <p:nvPicPr>
          <p:cNvPr id="7" name="Изображение 6" descr="Безымянный-4">
            <a:extLst>
              <a:ext uri="{FF2B5EF4-FFF2-40B4-BE49-F238E27FC236}">
                <a16:creationId xmlns:a16="http://schemas.microsoft.com/office/drawing/2014/main" id="{7A422EF2-4FF1-7F48-A143-6FFF17DDB2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199" y="365190"/>
            <a:ext cx="739775" cy="972185"/>
          </a:xfrm>
          <a:prstGeom prst="rect">
            <a:avLst/>
          </a:prstGeom>
        </p:spPr>
      </p:pic>
      <p:pic>
        <p:nvPicPr>
          <p:cNvPr id="17" name="Изображение 16" descr="рцфгк">
            <a:extLst>
              <a:ext uri="{FF2B5EF4-FFF2-40B4-BE49-F238E27FC236}">
                <a16:creationId xmlns:a16="http://schemas.microsoft.com/office/drawing/2014/main" id="{953BA725-E6D7-EEA0-EDDA-756C947F91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303" y="467986"/>
            <a:ext cx="883285" cy="839470"/>
          </a:xfrm>
          <a:prstGeom prst="rect">
            <a:avLst/>
          </a:prstGeom>
        </p:spPr>
      </p:pic>
      <p:pic>
        <p:nvPicPr>
          <p:cNvPr id="18" name="Изображение 17" descr="photo">
            <a:extLst>
              <a:ext uri="{FF2B5EF4-FFF2-40B4-BE49-F238E27FC236}">
                <a16:creationId xmlns:a16="http://schemas.microsoft.com/office/drawing/2014/main" id="{F4EF4E38-653E-1F73-CD04-418841CAB3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1506" y="388411"/>
            <a:ext cx="1122045" cy="899160"/>
          </a:xfrm>
          <a:prstGeom prst="rect">
            <a:avLst/>
          </a:prstGeom>
        </p:spPr>
      </p:pic>
      <p:pic>
        <p:nvPicPr>
          <p:cNvPr id="26" name="Изображение 25" descr="Безымянный-1">
            <a:extLst>
              <a:ext uri="{FF2B5EF4-FFF2-40B4-BE49-F238E27FC236}">
                <a16:creationId xmlns:a16="http://schemas.microsoft.com/office/drawing/2014/main" id="{1CBF0648-7225-3B94-56AF-6871161840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5525" y="443293"/>
            <a:ext cx="1137920" cy="81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667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B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5A0EA9-54A7-A6AA-C2CA-07AB8923D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одзаголовок 5">
            <a:extLst>
              <a:ext uri="{FF2B5EF4-FFF2-40B4-BE49-F238E27FC236}">
                <a16:creationId xmlns:a16="http://schemas.microsoft.com/office/drawing/2014/main" id="{5BDCFB1F-72C7-B835-8361-CF20AA8F9C60}"/>
              </a:ext>
            </a:extLst>
          </p:cNvPr>
          <p:cNvSpPr>
            <a:spLocks noGrp="1"/>
          </p:cNvSpPr>
          <p:nvPr/>
        </p:nvSpPr>
        <p:spPr>
          <a:xfrm>
            <a:off x="352199" y="1804219"/>
            <a:ext cx="11487705" cy="4665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ru-RU" sz="3200" b="1" i="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Страх</a:t>
            </a:r>
          </a:p>
          <a:p>
            <a:pPr algn="ctr" fontAlgn="base"/>
            <a:r>
              <a:rPr lang="ru-RU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Жадность</a:t>
            </a:r>
          </a:p>
          <a:p>
            <a:pPr algn="ctr" fontAlgn="base"/>
            <a:r>
              <a:rPr lang="ru-RU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Стыд </a:t>
            </a:r>
          </a:p>
          <a:p>
            <a:pPr algn="ctr" fontAlgn="base"/>
            <a:r>
              <a:rPr lang="ru-RU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Осуждение</a:t>
            </a:r>
          </a:p>
          <a:p>
            <a:pPr algn="ctr" fontAlgn="base"/>
            <a:r>
              <a:rPr lang="ru-RU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Сострадание </a:t>
            </a:r>
          </a:p>
          <a:p>
            <a:pPr algn="ctr" fontAlgn="base"/>
            <a:r>
              <a:rPr lang="ru-RU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Эмоциональное давление</a:t>
            </a:r>
          </a:p>
          <a:p>
            <a:pPr algn="ctr" fontAlgn="base"/>
            <a:r>
              <a:rPr lang="ru-RU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Конкретные факты</a:t>
            </a:r>
            <a:endParaRPr lang="ru-RU" sz="3200" dirty="0">
              <a:solidFill>
                <a:srgbClr val="11121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rgbClr val="11121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rgbClr val="11121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Изображение 1" descr="минфин прозрачный">
            <a:extLst>
              <a:ext uri="{FF2B5EF4-FFF2-40B4-BE49-F238E27FC236}">
                <a16:creationId xmlns:a16="http://schemas.microsoft.com/office/drawing/2014/main" id="{95A1D68C-DD4B-C55A-FE71-3A9C77692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422" y="323279"/>
            <a:ext cx="582295" cy="1056005"/>
          </a:xfrm>
          <a:prstGeom prst="rect">
            <a:avLst/>
          </a:prstGeom>
        </p:spPr>
      </p:pic>
      <p:pic>
        <p:nvPicPr>
          <p:cNvPr id="7" name="Изображение 6" descr="Безымянный-4">
            <a:extLst>
              <a:ext uri="{FF2B5EF4-FFF2-40B4-BE49-F238E27FC236}">
                <a16:creationId xmlns:a16="http://schemas.microsoft.com/office/drawing/2014/main" id="{7A422EF2-4FF1-7F48-A143-6FFF17DDB2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199" y="365190"/>
            <a:ext cx="739775" cy="972185"/>
          </a:xfrm>
          <a:prstGeom prst="rect">
            <a:avLst/>
          </a:prstGeom>
        </p:spPr>
      </p:pic>
      <p:pic>
        <p:nvPicPr>
          <p:cNvPr id="17" name="Изображение 16" descr="рцфгк">
            <a:extLst>
              <a:ext uri="{FF2B5EF4-FFF2-40B4-BE49-F238E27FC236}">
                <a16:creationId xmlns:a16="http://schemas.microsoft.com/office/drawing/2014/main" id="{953BA725-E6D7-EEA0-EDDA-756C947F91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303" y="467986"/>
            <a:ext cx="883285" cy="839470"/>
          </a:xfrm>
          <a:prstGeom prst="rect">
            <a:avLst/>
          </a:prstGeom>
        </p:spPr>
      </p:pic>
      <p:pic>
        <p:nvPicPr>
          <p:cNvPr id="18" name="Изображение 17" descr="photo">
            <a:extLst>
              <a:ext uri="{FF2B5EF4-FFF2-40B4-BE49-F238E27FC236}">
                <a16:creationId xmlns:a16="http://schemas.microsoft.com/office/drawing/2014/main" id="{F4EF4E38-653E-1F73-CD04-418841CAB3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1506" y="388411"/>
            <a:ext cx="1122045" cy="899160"/>
          </a:xfrm>
          <a:prstGeom prst="rect">
            <a:avLst/>
          </a:prstGeom>
        </p:spPr>
      </p:pic>
      <p:pic>
        <p:nvPicPr>
          <p:cNvPr id="26" name="Изображение 25" descr="Безымянный-1">
            <a:extLst>
              <a:ext uri="{FF2B5EF4-FFF2-40B4-BE49-F238E27FC236}">
                <a16:creationId xmlns:a16="http://schemas.microsoft.com/office/drawing/2014/main" id="{1CBF0648-7225-3B94-56AF-6871161840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5525" y="443293"/>
            <a:ext cx="1137920" cy="8159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DCED1F-E584-62CF-40C5-FBBDA0F7049D}"/>
              </a:ext>
            </a:extLst>
          </p:cNvPr>
          <p:cNvSpPr txBox="1"/>
          <p:nvPr/>
        </p:nvSpPr>
        <p:spPr>
          <a:xfrm>
            <a:off x="6329779" y="467986"/>
            <a:ext cx="47939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</a:t>
            </a:r>
            <a:r>
              <a:rPr lang="ru-RU" sz="2400" b="1" i="0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акие триггеры используют мошенники?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4526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B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5A0EA9-54A7-A6AA-C2CA-07AB8923D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одзаголовок 5">
            <a:extLst>
              <a:ext uri="{FF2B5EF4-FFF2-40B4-BE49-F238E27FC236}">
                <a16:creationId xmlns:a16="http://schemas.microsoft.com/office/drawing/2014/main" id="{5BDCFB1F-72C7-B835-8361-CF20AA8F9C60}"/>
              </a:ext>
            </a:extLst>
          </p:cNvPr>
          <p:cNvSpPr>
            <a:spLocks noGrp="1"/>
          </p:cNvSpPr>
          <p:nvPr/>
        </p:nvSpPr>
        <p:spPr>
          <a:xfrm>
            <a:off x="352199" y="1307456"/>
            <a:ext cx="11487705" cy="4665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ru-RU" sz="18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ru-RU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rgbClr val="11121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rgbClr val="11121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rgbClr val="11121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Изображение 1" descr="минфин прозрачный">
            <a:extLst>
              <a:ext uri="{FF2B5EF4-FFF2-40B4-BE49-F238E27FC236}">
                <a16:creationId xmlns:a16="http://schemas.microsoft.com/office/drawing/2014/main" id="{95A1D68C-DD4B-C55A-FE71-3A9C77692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422" y="323279"/>
            <a:ext cx="582295" cy="1056005"/>
          </a:xfrm>
          <a:prstGeom prst="rect">
            <a:avLst/>
          </a:prstGeom>
        </p:spPr>
      </p:pic>
      <p:pic>
        <p:nvPicPr>
          <p:cNvPr id="7" name="Изображение 6" descr="Безымянный-4">
            <a:extLst>
              <a:ext uri="{FF2B5EF4-FFF2-40B4-BE49-F238E27FC236}">
                <a16:creationId xmlns:a16="http://schemas.microsoft.com/office/drawing/2014/main" id="{7A422EF2-4FF1-7F48-A143-6FFF17DDB2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199" y="365190"/>
            <a:ext cx="739775" cy="972185"/>
          </a:xfrm>
          <a:prstGeom prst="rect">
            <a:avLst/>
          </a:prstGeom>
        </p:spPr>
      </p:pic>
      <p:pic>
        <p:nvPicPr>
          <p:cNvPr id="17" name="Изображение 16" descr="рцфгк">
            <a:extLst>
              <a:ext uri="{FF2B5EF4-FFF2-40B4-BE49-F238E27FC236}">
                <a16:creationId xmlns:a16="http://schemas.microsoft.com/office/drawing/2014/main" id="{953BA725-E6D7-EEA0-EDDA-756C947F91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303" y="467986"/>
            <a:ext cx="883285" cy="839470"/>
          </a:xfrm>
          <a:prstGeom prst="rect">
            <a:avLst/>
          </a:prstGeom>
        </p:spPr>
      </p:pic>
      <p:pic>
        <p:nvPicPr>
          <p:cNvPr id="18" name="Изображение 17" descr="photo">
            <a:extLst>
              <a:ext uri="{FF2B5EF4-FFF2-40B4-BE49-F238E27FC236}">
                <a16:creationId xmlns:a16="http://schemas.microsoft.com/office/drawing/2014/main" id="{F4EF4E38-653E-1F73-CD04-418841CAB3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1506" y="388411"/>
            <a:ext cx="1122045" cy="899160"/>
          </a:xfrm>
          <a:prstGeom prst="rect">
            <a:avLst/>
          </a:prstGeom>
        </p:spPr>
      </p:pic>
      <p:pic>
        <p:nvPicPr>
          <p:cNvPr id="26" name="Изображение 25" descr="Безымянный-1">
            <a:extLst>
              <a:ext uri="{FF2B5EF4-FFF2-40B4-BE49-F238E27FC236}">
                <a16:creationId xmlns:a16="http://schemas.microsoft.com/office/drawing/2014/main" id="{1CBF0648-7225-3B94-56AF-6871161840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5525" y="443293"/>
            <a:ext cx="1137920" cy="8159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5FF89EE-E140-FD82-D819-AF958DBC9DC2}"/>
              </a:ext>
            </a:extLst>
          </p:cNvPr>
          <p:cNvSpPr txBox="1"/>
          <p:nvPr/>
        </p:nvSpPr>
        <p:spPr>
          <a:xfrm>
            <a:off x="6103398" y="215203"/>
            <a:ext cx="60945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Современные схемы финансового кибермошенничества 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644F693-67A1-4461-85A0-52E082B565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416755"/>
              </p:ext>
            </p:extLst>
          </p:nvPr>
        </p:nvGraphicFramePr>
        <p:xfrm>
          <a:off x="411332" y="1667871"/>
          <a:ext cx="5492318" cy="48996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92318">
                  <a:extLst>
                    <a:ext uri="{9D8B030D-6E8A-4147-A177-3AD203B41FA5}">
                      <a16:colId xmlns:a16="http://schemas.microsoft.com/office/drawing/2014/main" val="3280620710"/>
                    </a:ext>
                  </a:extLst>
                </a:gridCol>
              </a:tblGrid>
              <a:tr h="952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Звонок из банка, на вас берут кредит, необходимо перевести деньги на безопасный или специальный счёт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4" marR="1904" marT="190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055546"/>
                  </a:ext>
                </a:extLst>
              </a:tr>
              <a:tr h="1904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Звонок из полиции, Следственного Комитета, ФСБ: просят помочь задержать мошенников и не разглашать информацию. Игнорирование требований грозит вам уголовной ответственностью.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4" marR="1904" marT="190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1254239"/>
                  </a:ext>
                </a:extLst>
              </a:tr>
              <a:tr h="952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Звонят или пишут в мессенджерах руководители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4" marR="1904" marT="190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1085060"/>
                  </a:ext>
                </a:extLst>
              </a:tr>
              <a:tr h="1904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Родственник в беде (попал в ДТП, совершил хищение, оказался в больнице)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4" marR="1904" marT="190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732585"/>
                  </a:ext>
                </a:extLst>
              </a:tr>
              <a:tr h="2380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solidFill>
                            <a:schemeClr val="tx1"/>
                          </a:solidFill>
                          <a:effectLst/>
                        </a:rPr>
                        <a:t>Звонки в мессенджерах с логотипом Госуслуг</a:t>
                      </a:r>
                      <a:endParaRPr lang="ru-RU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4" marR="1904" marT="190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57872"/>
                  </a:ext>
                </a:extLst>
              </a:tr>
              <a:tr h="14472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solidFill>
                            <a:schemeClr val="tx1"/>
                          </a:solidFill>
                          <a:effectLst/>
                        </a:rPr>
                        <a:t>Звонят, сообщают о необходимости заменить СИМ-карту</a:t>
                      </a:r>
                      <a:endParaRPr lang="ru-RU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4" marR="1904" marT="190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2278293"/>
                  </a:ext>
                </a:extLst>
              </a:tr>
              <a:tr h="2399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Предлагают инвестировать под гарантированно высокий процент 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4" marR="1904" marT="190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4632050"/>
                  </a:ext>
                </a:extLst>
              </a:tr>
              <a:tr h="2399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Взламывают </a:t>
                      </a:r>
                      <a:r>
                        <a:rPr lang="ru-RU" sz="1600" b="1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Вотсап</a:t>
                      </a:r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 с просьбой о финансовой помощи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4" marR="1904" marT="190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4452389"/>
                  </a:ext>
                </a:extLst>
              </a:tr>
              <a:tr h="14472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solidFill>
                            <a:schemeClr val="tx1"/>
                          </a:solidFill>
                          <a:effectLst/>
                        </a:rPr>
                        <a:t>С карты списаны деньги за покупку, которую вы не совершали</a:t>
                      </a:r>
                      <a:endParaRPr lang="ru-RU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4" marR="1904" marT="190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5822309"/>
                  </a:ext>
                </a:extLst>
              </a:tr>
              <a:tr h="971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solidFill>
                            <a:schemeClr val="tx1"/>
                          </a:solidFill>
                          <a:effectLst/>
                        </a:rPr>
                        <a:t>Предлагают получить компенсацию за приобретенные  ранее лекарства</a:t>
                      </a:r>
                      <a:endParaRPr lang="ru-RU" sz="16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4" marR="1904" marT="190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292737"/>
                  </a:ext>
                </a:extLst>
              </a:tr>
              <a:tr h="1428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Поздравляем! Вы стали победителем!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4" marR="1904" marT="190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7160733"/>
                  </a:ext>
                </a:extLst>
              </a:tr>
              <a:tr h="2380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Поступает сообщение от Федеральной налоговой службы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4" marR="1904" marT="190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0427494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6EA73721-CBED-E53A-59CF-C8C7A43795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591791"/>
              </p:ext>
            </p:extLst>
          </p:nvPr>
        </p:nvGraphicFramePr>
        <p:xfrm>
          <a:off x="6432244" y="1667871"/>
          <a:ext cx="5348423" cy="48713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48423">
                  <a:extLst>
                    <a:ext uri="{9D8B030D-6E8A-4147-A177-3AD203B41FA5}">
                      <a16:colId xmlns:a16="http://schemas.microsoft.com/office/drawing/2014/main" val="38190362"/>
                    </a:ext>
                  </a:extLst>
                </a:gridCol>
              </a:tblGrid>
              <a:tr h="3181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Подменивают голос через нейросеть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4" marR="1904" marT="190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5612452"/>
                  </a:ext>
                </a:extLst>
              </a:tr>
              <a:tr h="63392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Предлагают проверить подлинность банкнот или обменять на новые банкноты 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4" marR="1904" marT="190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014934"/>
                  </a:ext>
                </a:extLst>
              </a:tr>
              <a:tr h="63392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Под видом Центрального банка предлагают выгодно разместить деньги на счете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4" marR="1904" marT="190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3490591"/>
                  </a:ext>
                </a:extLst>
              </a:tr>
              <a:tr h="3181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Сообщают о замене СНИЛС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4" marR="1904" marT="190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8024299"/>
                  </a:ext>
                </a:extLst>
              </a:tr>
              <a:tr h="63392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Размещают объявления на подъездах о задолженности или смене чипов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4" marR="1904" marT="190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473614"/>
                  </a:ext>
                </a:extLst>
              </a:tr>
              <a:tr h="3452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Знакомства в интернете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4" marR="1904" marT="190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7873374"/>
                  </a:ext>
                </a:extLst>
              </a:tr>
              <a:tr h="3181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Фальшивые кадровые агентства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4" marR="1904" marT="190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7283097"/>
                  </a:ext>
                </a:extLst>
              </a:tr>
              <a:tr h="3969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Судебные приставы присылают письма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4" marR="1904" marT="190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6082472"/>
                  </a:ext>
                </a:extLst>
              </a:tr>
              <a:tr h="3181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Фальшивые </a:t>
                      </a:r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QR</a:t>
                      </a:r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-коды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4" marR="1904" marT="190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9810898"/>
                  </a:ext>
                </a:extLst>
              </a:tr>
              <a:tr h="3181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Сообщают о положенных социальных выплатах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4" marR="1904" marT="190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5889578"/>
                  </a:ext>
                </a:extLst>
              </a:tr>
              <a:tr h="3181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Предлагают счетчики, медицинские приборы, массажеры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4" marR="1904" marT="190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7397436"/>
                  </a:ext>
                </a:extLst>
              </a:tr>
              <a:tr h="3181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Предлагают поменять деньги на цифровые рубли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904" marR="1904" marT="190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6064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1551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B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одзаголовок 5"/>
          <p:cNvSpPr>
            <a:spLocks noGrp="1"/>
          </p:cNvSpPr>
          <p:nvPr/>
        </p:nvSpPr>
        <p:spPr>
          <a:xfrm>
            <a:off x="292963" y="1717675"/>
            <a:ext cx="11487705" cy="4665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rgbClr val="11121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rgbClr val="11121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dirty="0">
              <a:solidFill>
                <a:srgbClr val="11121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Изображение 1" descr="минфин прозрачный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422" y="323279"/>
            <a:ext cx="582295" cy="1056005"/>
          </a:xfrm>
          <a:prstGeom prst="rect">
            <a:avLst/>
          </a:prstGeom>
        </p:spPr>
      </p:pic>
      <p:pic>
        <p:nvPicPr>
          <p:cNvPr id="7" name="Изображение 6" descr="Безымянный-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199" y="365190"/>
            <a:ext cx="739775" cy="972185"/>
          </a:xfrm>
          <a:prstGeom prst="rect">
            <a:avLst/>
          </a:prstGeom>
        </p:spPr>
      </p:pic>
      <p:pic>
        <p:nvPicPr>
          <p:cNvPr id="17" name="Изображение 16" descr="рцфгк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303" y="467986"/>
            <a:ext cx="883285" cy="839470"/>
          </a:xfrm>
          <a:prstGeom prst="rect">
            <a:avLst/>
          </a:prstGeom>
        </p:spPr>
      </p:pic>
      <p:pic>
        <p:nvPicPr>
          <p:cNvPr id="18" name="Изображение 17" descr="phot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1506" y="388411"/>
            <a:ext cx="1122045" cy="899160"/>
          </a:xfrm>
          <a:prstGeom prst="rect">
            <a:avLst/>
          </a:prstGeom>
        </p:spPr>
      </p:pic>
      <p:pic>
        <p:nvPicPr>
          <p:cNvPr id="26" name="Изображение 25" descr="Безымянный-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5525" y="443293"/>
            <a:ext cx="1137920" cy="8159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B386C4-6202-6715-6255-65C18740C2C7}"/>
              </a:ext>
            </a:extLst>
          </p:cNvPr>
          <p:cNvSpPr txBox="1"/>
          <p:nvPr/>
        </p:nvSpPr>
        <p:spPr>
          <a:xfrm>
            <a:off x="4628562" y="1489398"/>
            <a:ext cx="740548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kern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Аудиоролики и видеоролики по основным схемам финансового кибермошенничества и способам им противодействия</a:t>
            </a:r>
            <a:endParaRPr lang="ru-RU" sz="2400" kern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Видеоролики по профилактике финансового кибермошенничества от партнеров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kern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Листовка «Из рук в руки» - основные правила противодействия финансовому кибермошенничеству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kern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Презентация «Мошеннические схемы и как их избежать»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Визитка «полезные цифровые сервисы по финансовой грамотности»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0EB18B-7621-DA4E-8983-C602C03D708A}"/>
              </a:ext>
            </a:extLst>
          </p:cNvPr>
          <p:cNvSpPr txBox="1"/>
          <p:nvPr/>
        </p:nvSpPr>
        <p:spPr>
          <a:xfrm>
            <a:off x="6358557" y="343448"/>
            <a:ext cx="48788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Комплект материалов по профилактике финансового кибермошенничества: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4557B8-10F3-BA4A-4A86-DFE5044828E6}"/>
              </a:ext>
            </a:extLst>
          </p:cNvPr>
          <p:cNvSpPr txBox="1"/>
          <p:nvPr/>
        </p:nvSpPr>
        <p:spPr>
          <a:xfrm>
            <a:off x="107631" y="6131035"/>
            <a:ext cx="45209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hlinkClick r:id="rId7"/>
              </a:rPr>
              <a:t>https://disk.yandex.ru/d/NNHCxmWTH0o1TQ</a:t>
            </a:r>
            <a:r>
              <a:rPr lang="ru-RU" sz="1600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FC2411B-596A-70F3-6841-5675DC053E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9798" y="2278883"/>
            <a:ext cx="3335009" cy="317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925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листовка">
            <a:extLst>
              <a:ext uri="{FF2B5EF4-FFF2-40B4-BE49-F238E27FC236}">
                <a16:creationId xmlns:a16="http://schemas.microsoft.com/office/drawing/2014/main" id="{6744236E-8831-3284-8806-953DD83FF6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07" b="1704"/>
          <a:stretch>
            <a:fillRect/>
          </a:stretch>
        </p:blipFill>
        <p:spPr>
          <a:xfrm>
            <a:off x="735965" y="6350"/>
            <a:ext cx="10700385" cy="685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680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B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одзаголовок 5"/>
          <p:cNvSpPr>
            <a:spLocks noGrp="1"/>
          </p:cNvSpPr>
          <p:nvPr/>
        </p:nvSpPr>
        <p:spPr>
          <a:xfrm>
            <a:off x="0" y="1717675"/>
            <a:ext cx="12191365" cy="19665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endParaRPr lang="ru-RU" sz="3200" b="1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Изображение 1" descr="минфин прозрачный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2490" y="288925"/>
            <a:ext cx="582295" cy="1056005"/>
          </a:xfrm>
          <a:prstGeom prst="rect">
            <a:avLst/>
          </a:prstGeom>
        </p:spPr>
      </p:pic>
      <p:pic>
        <p:nvPicPr>
          <p:cNvPr id="7" name="Изображение 6" descr="Безымянный-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460" y="288925"/>
            <a:ext cx="739775" cy="972185"/>
          </a:xfrm>
          <a:prstGeom prst="rect">
            <a:avLst/>
          </a:prstGeom>
        </p:spPr>
      </p:pic>
      <p:pic>
        <p:nvPicPr>
          <p:cNvPr id="17" name="Изображение 16" descr="рцфгк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4034" y="361950"/>
            <a:ext cx="883285" cy="839470"/>
          </a:xfrm>
          <a:prstGeom prst="rect">
            <a:avLst/>
          </a:prstGeom>
        </p:spPr>
      </p:pic>
      <p:pic>
        <p:nvPicPr>
          <p:cNvPr id="18" name="Изображение 17" descr="phot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1605" y="361950"/>
            <a:ext cx="1122045" cy="899160"/>
          </a:xfrm>
          <a:prstGeom prst="rect">
            <a:avLst/>
          </a:prstGeom>
        </p:spPr>
      </p:pic>
      <p:pic>
        <p:nvPicPr>
          <p:cNvPr id="26" name="Изображение 25" descr="Безымянный-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08146" y="410669"/>
            <a:ext cx="1137920" cy="81597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4DA632-7C1E-5893-4C7D-301A8DD6FF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04" y="1477899"/>
            <a:ext cx="1894517" cy="18665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16EE30-BD68-74CC-A98C-BE7A43C62278}"/>
              </a:ext>
            </a:extLst>
          </p:cNvPr>
          <p:cNvSpPr txBox="1"/>
          <p:nvPr/>
        </p:nvSpPr>
        <p:spPr>
          <a:xfrm>
            <a:off x="854221" y="3429000"/>
            <a:ext cx="1802103" cy="316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56" b="1" dirty="0">
                <a:latin typeface="Verdana" panose="020B0604030504040204" pitchFamily="34" charset="0"/>
                <a:ea typeface="Verdana" panose="020B0604030504040204" pitchFamily="34" charset="0"/>
              </a:rPr>
              <a:t>Мы в </a:t>
            </a:r>
            <a:r>
              <a:rPr lang="en-US" sz="1456" b="1" dirty="0">
                <a:latin typeface="Verdana" panose="020B0604030504040204" pitchFamily="34" charset="0"/>
                <a:ea typeface="Verdana" panose="020B0604030504040204" pitchFamily="34" charset="0"/>
              </a:rPr>
              <a:t>Telegram</a:t>
            </a:r>
            <a:endParaRPr lang="ru-RU" sz="1456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Объект 7">
            <a:extLst>
              <a:ext uri="{FF2B5EF4-FFF2-40B4-BE49-F238E27FC236}">
                <a16:creationId xmlns:a16="http://schemas.microsoft.com/office/drawing/2014/main" id="{9C451104-0537-17B5-4AEB-794E05ACD39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180" y="1447291"/>
            <a:ext cx="1979667" cy="192774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5F2CAF4-2114-1F01-550E-877822A6324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321" y="1426663"/>
            <a:ext cx="2038455" cy="192774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2EC780A-E232-223D-0920-17077A203C60}"/>
              </a:ext>
            </a:extLst>
          </p:cNvPr>
          <p:cNvSpPr txBox="1"/>
          <p:nvPr/>
        </p:nvSpPr>
        <p:spPr>
          <a:xfrm>
            <a:off x="4062969" y="3370633"/>
            <a:ext cx="1600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Мы в </a:t>
            </a:r>
            <a:r>
              <a:rPr lang="en-US" sz="2000" b="1" dirty="0"/>
              <a:t>VK</a:t>
            </a:r>
            <a:endParaRPr lang="ru-RU" sz="20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C628DD-D9B0-9DB2-5C32-E836319F8315}"/>
              </a:ext>
            </a:extLst>
          </p:cNvPr>
          <p:cNvSpPr txBox="1"/>
          <p:nvPr/>
        </p:nvSpPr>
        <p:spPr>
          <a:xfrm>
            <a:off x="7069703" y="3354405"/>
            <a:ext cx="1676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Мы в </a:t>
            </a:r>
            <a:r>
              <a:rPr lang="en-US" sz="2000" b="1" dirty="0"/>
              <a:t>O</a:t>
            </a:r>
            <a:r>
              <a:rPr lang="en-US" b="1" dirty="0"/>
              <a:t>K</a:t>
            </a:r>
            <a:endParaRPr lang="ru-RU" b="1" dirty="0"/>
          </a:p>
        </p:txBody>
      </p:sp>
      <p:pic>
        <p:nvPicPr>
          <p:cNvPr id="12" name="Picture 2" descr="C:\Users\кс\Desktop\КОД РЦФГК.jpeg">
            <a:extLst>
              <a:ext uri="{FF2B5EF4-FFF2-40B4-BE49-F238E27FC236}">
                <a16:creationId xmlns:a16="http://schemas.microsoft.com/office/drawing/2014/main" id="{94A74A41-C6B8-3DCC-D737-F3E53E5C1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04" y="4075908"/>
            <a:ext cx="2068352" cy="199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EBFC5BE-18C2-D8ED-CBC8-5BDEBD037F8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739" y="4028713"/>
            <a:ext cx="1974072" cy="188202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8210194-FA71-F054-8B9A-DCFDA118530F}"/>
              </a:ext>
            </a:extLst>
          </p:cNvPr>
          <p:cNvSpPr txBox="1"/>
          <p:nvPr/>
        </p:nvSpPr>
        <p:spPr>
          <a:xfrm>
            <a:off x="761806" y="6017171"/>
            <a:ext cx="2231575" cy="417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698" marR="5080" algn="ctr">
              <a:lnSpc>
                <a:spcPts val="2851"/>
              </a:lnSpc>
              <a:spcBef>
                <a:spcPts val="220"/>
              </a:spcBef>
            </a:pPr>
            <a:r>
              <a:rPr lang="en-US" sz="1600" b="1" spc="-9" dirty="0">
                <a:uFill>
                  <a:solidFill>
                    <a:srgbClr val="6FA8DC"/>
                  </a:solidFill>
                </a:uFill>
                <a:latin typeface="Arial"/>
                <a:cs typeface="Arial"/>
              </a:rPr>
              <a:t>https://</a:t>
            </a:r>
            <a:r>
              <a:rPr lang="ru-RU" sz="1600" b="1" spc="-9" dirty="0">
                <a:uFill>
                  <a:solidFill>
                    <a:srgbClr val="6FA8DC"/>
                  </a:solidFill>
                </a:uFill>
                <a:latin typeface="Arial"/>
                <a:cs typeface="Arial"/>
              </a:rPr>
              <a:t>рцфгк42.рф</a:t>
            </a:r>
            <a:r>
              <a:rPr lang="ru-RU" sz="1600" b="1" u="sng" spc="-9" dirty="0">
                <a:uFill>
                  <a:solidFill>
                    <a:srgbClr val="6FA8DC"/>
                  </a:solidFill>
                </a:uFill>
                <a:latin typeface="Arial"/>
                <a:cs typeface="Arial"/>
              </a:rPr>
              <a:t>  </a:t>
            </a:r>
            <a:endParaRPr lang="ru-RU" sz="1600" b="1" u="sng" dirty="0">
              <a:latin typeface="Arial"/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28EC48-4AE2-800D-FE50-604C21786E38}"/>
              </a:ext>
            </a:extLst>
          </p:cNvPr>
          <p:cNvSpPr txBox="1"/>
          <p:nvPr/>
        </p:nvSpPr>
        <p:spPr>
          <a:xfrm>
            <a:off x="7062092" y="6055026"/>
            <a:ext cx="1833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Мы в </a:t>
            </a:r>
            <a:r>
              <a:rPr lang="en-US" b="1" dirty="0" err="1"/>
              <a:t>RuTube</a:t>
            </a:r>
            <a:endParaRPr lang="ru-RU" b="1" dirty="0"/>
          </a:p>
        </p:txBody>
      </p:sp>
      <p:pic>
        <p:nvPicPr>
          <p:cNvPr id="16" name="Замещающее содержимое 10" descr="ЯДзен">
            <a:extLst>
              <a:ext uri="{FF2B5EF4-FFF2-40B4-BE49-F238E27FC236}">
                <a16:creationId xmlns:a16="http://schemas.microsoft.com/office/drawing/2014/main" id="{EF90A59E-D271-093E-36BD-FB376C3B4ED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 bwMode="auto">
          <a:xfrm>
            <a:off x="3873180" y="4075909"/>
            <a:ext cx="1974072" cy="1927743"/>
          </a:xfrm>
          <a:prstGeom prst="rect">
            <a:avLst/>
          </a:prstGeom>
        </p:spPr>
      </p:pic>
      <p:sp>
        <p:nvSpPr>
          <p:cNvPr id="19" name="TextBox 26">
            <a:extLst>
              <a:ext uri="{FF2B5EF4-FFF2-40B4-BE49-F238E27FC236}">
                <a16:creationId xmlns:a16="http://schemas.microsoft.com/office/drawing/2014/main" id="{FA469855-5A56-A1EF-B194-C6493617791E}"/>
              </a:ext>
            </a:extLst>
          </p:cNvPr>
          <p:cNvSpPr txBox="1"/>
          <p:nvPr/>
        </p:nvSpPr>
        <p:spPr bwMode="auto">
          <a:xfrm>
            <a:off x="4282968" y="6131305"/>
            <a:ext cx="1154497" cy="400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1" b="1" dirty="0">
                <a:cs typeface="Arial" panose="020B0604020202020204" pitchFamily="34" charset="0"/>
              </a:rPr>
              <a:t>ЯДзен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5FF12C4-CDBB-3101-EBA4-3FF00CDAB283}"/>
              </a:ext>
            </a:extLst>
          </p:cNvPr>
          <p:cNvSpPr txBox="1"/>
          <p:nvPr/>
        </p:nvSpPr>
        <p:spPr>
          <a:xfrm flipH="1">
            <a:off x="9394362" y="2802354"/>
            <a:ext cx="253722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spc="9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Полезные цифровые сервисы по финансовой грамотности!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356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23368</TotalTime>
  <Words>394</Words>
  <Application>Microsoft Office PowerPoint</Application>
  <PresentationFormat>Широкоэкранный</PresentationFormat>
  <Paragraphs>72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微软雅黑</vt:lpstr>
      <vt:lpstr>Arial</vt:lpstr>
      <vt:lpstr>Calibri</vt:lpstr>
      <vt:lpstr>Calibri Light</vt:lpstr>
      <vt:lpstr>Times New Roman</vt:lpstr>
      <vt:lpstr>Verdana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Сычева-Передеро Ольга Валерьевна</dc:creator>
  <cp:lastModifiedBy>Сычева-Передеро Ольга Валерьевна</cp:lastModifiedBy>
  <cp:revision>70</cp:revision>
  <cp:lastPrinted>2024-04-03T05:24:25Z</cp:lastPrinted>
  <dcterms:created xsi:type="dcterms:W3CDTF">2023-09-18T04:47:00Z</dcterms:created>
  <dcterms:modified xsi:type="dcterms:W3CDTF">2024-04-11T03:35:05Z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1049-12.2.0.13215</vt:lpwstr>
  </property>
  <property fmtid="{D5CDD505-2E9C-101B-9397-08002B2CF9AE}" pid="3" name="ICV">
    <vt:lpwstr>71B800107B9B40279D5E372B14ED7820_13</vt:lpwstr>
  </property>
</Properties>
</file>